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265" autoAdjust="0"/>
  </p:normalViewPr>
  <p:slideViewPr>
    <p:cSldViewPr>
      <p:cViewPr>
        <p:scale>
          <a:sx n="86" d="100"/>
          <a:sy n="86" d="100"/>
        </p:scale>
        <p:origin x="-72" y="18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NSPARENCIA%20MAYO\GRAFICAS%20PARA%20T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NSPARENCIA%20MAYO\GRAFICAS%20PARA%20T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NSPARENCIA%20MAYO\GRAFICAS%20PARA%20T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NSPARENCIA%20MAYO\GRAFICAS%20PARA%20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'[GRAFICAS GENERALES DE DETENIDOS.xlsx]2014'!$C$301:$C$302</c:f>
              <c:strCache>
                <c:ptCount val="1"/>
                <c:pt idx="0">
                  <c:v>FEMENINO FALTAS</c:v>
                </c:pt>
              </c:strCache>
            </c:strRef>
          </c:tx>
          <c:dLbls>
            <c:showVal val="1"/>
          </c:dLbls>
          <c:cat>
            <c:strRef>
              <c:f>'[GRAFICAS GENERALES DE DETENIDOS.xlsx]2014'!$B$303:$B$304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'[GRAFICAS GENERALES DE DETENIDOS.xlsx]2014'!$C$303:$C$304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'[GRAFICAS GENERALES DE DETENIDOS.xlsx]2014'!$D$301:$D$302</c:f>
              <c:strCache>
                <c:ptCount val="1"/>
                <c:pt idx="0">
                  <c:v>FEMENINO DELITOS</c:v>
                </c:pt>
              </c:strCache>
            </c:strRef>
          </c:tx>
          <c:dLbls>
            <c:showVal val="1"/>
          </c:dLbls>
          <c:cat>
            <c:strRef>
              <c:f>'[GRAFICAS GENERALES DE DETENIDOS.xlsx]2014'!$B$303:$B$304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'[GRAFICAS GENERALES DE DETENIDOS.xlsx]2014'!$D$303:$D$304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'[GRAFICAS GENERALES DE DETENIDOS.xlsx]2014'!$E$301:$E$302</c:f>
              <c:strCache>
                <c:ptCount val="1"/>
                <c:pt idx="0">
                  <c:v>MASCULINO FALTAS </c:v>
                </c:pt>
              </c:strCache>
            </c:strRef>
          </c:tx>
          <c:dLbls>
            <c:showVal val="1"/>
          </c:dLbls>
          <c:cat>
            <c:strRef>
              <c:f>'[GRAFICAS GENERALES DE DETENIDOS.xlsx]2014'!$B$303:$B$304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'[GRAFICAS GENERALES DE DETENIDOS.xlsx]2014'!$E$303:$E$304</c:f>
              <c:numCache>
                <c:formatCode>General</c:formatCode>
                <c:ptCount val="2"/>
                <c:pt idx="0">
                  <c:v>153</c:v>
                </c:pt>
                <c:pt idx="1">
                  <c:v>43</c:v>
                </c:pt>
              </c:numCache>
            </c:numRef>
          </c:val>
        </c:ser>
        <c:ser>
          <c:idx val="3"/>
          <c:order val="3"/>
          <c:tx>
            <c:strRef>
              <c:f>'[GRAFICAS GENERALES DE DETENIDOS.xlsx]2014'!$F$301:$F$302</c:f>
              <c:strCache>
                <c:ptCount val="1"/>
                <c:pt idx="0">
                  <c:v>MASCULINO DELITOS</c:v>
                </c:pt>
              </c:strCache>
            </c:strRef>
          </c:tx>
          <c:dLbls>
            <c:showVal val="1"/>
          </c:dLbls>
          <c:cat>
            <c:strRef>
              <c:f>'[GRAFICAS GENERALES DE DETENIDOS.xlsx]2014'!$B$303:$B$304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'[GRAFICAS GENERALES DE DETENIDOS.xlsx]2014'!$F$303:$F$304</c:f>
              <c:numCache>
                <c:formatCode>General</c:formatCode>
                <c:ptCount val="2"/>
                <c:pt idx="0">
                  <c:v>35</c:v>
                </c:pt>
                <c:pt idx="1">
                  <c:v>8</c:v>
                </c:pt>
              </c:numCache>
            </c:numRef>
          </c:val>
        </c:ser>
        <c:axId val="58797440"/>
        <c:axId val="58819712"/>
      </c:barChart>
      <c:catAx>
        <c:axId val="58797440"/>
        <c:scaling>
          <c:orientation val="minMax"/>
        </c:scaling>
        <c:axPos val="b"/>
        <c:tickLblPos val="nextTo"/>
        <c:crossAx val="58819712"/>
        <c:crosses val="autoZero"/>
        <c:auto val="1"/>
        <c:lblAlgn val="ctr"/>
        <c:lblOffset val="100"/>
      </c:catAx>
      <c:valAx>
        <c:axId val="58819712"/>
        <c:scaling>
          <c:orientation val="minMax"/>
        </c:scaling>
        <c:delete val="1"/>
        <c:axPos val="l"/>
        <c:numFmt formatCode="General" sourceLinked="1"/>
        <c:tickLblPos val="none"/>
        <c:crossAx val="58797440"/>
        <c:crosses val="autoZero"/>
        <c:crossBetween val="between"/>
      </c:valAx>
    </c:plotArea>
    <c:legend>
      <c:legendPos val="b"/>
      <c:layout/>
    </c:legend>
    <c:plotVisOnly val="1"/>
  </c:chart>
  <c:spPr>
    <a:ln w="12700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MENSUAL!$B$9:$B$15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MENSUAL!$H$36:$H$42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9</c:v>
                </c:pt>
                <c:pt idx="4">
                  <c:v>7</c:v>
                </c:pt>
                <c:pt idx="5">
                  <c:v>19</c:v>
                </c:pt>
                <c:pt idx="6">
                  <c:v>17</c:v>
                </c:pt>
              </c:numCache>
            </c:numRef>
          </c:val>
        </c:ser>
        <c:axId val="58833536"/>
        <c:axId val="58950016"/>
      </c:barChart>
      <c:catAx>
        <c:axId val="58833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58950016"/>
        <c:crosses val="autoZero"/>
        <c:auto val="1"/>
        <c:lblAlgn val="ctr"/>
        <c:lblOffset val="100"/>
      </c:catAx>
      <c:valAx>
        <c:axId val="58950016"/>
        <c:scaling>
          <c:orientation val="minMax"/>
        </c:scaling>
        <c:delete val="1"/>
        <c:axPos val="l"/>
        <c:numFmt formatCode="General" sourceLinked="1"/>
        <c:tickLblPos val="none"/>
        <c:crossAx val="588335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TIPO DE ACCIDENTES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2274815566488313E-2"/>
          <c:y val="0.26752497489193577"/>
          <c:w val="0.95032442315020571"/>
          <c:h val="0.337728814704429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MENSUAL!$B$21:$B$29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MENSUAL!$O$172:$O$180</c:f>
              <c:numCache>
                <c:formatCode>General</c:formatCode>
                <c:ptCount val="9"/>
                <c:pt idx="0">
                  <c:v>12</c:v>
                </c:pt>
                <c:pt idx="1">
                  <c:v>1</c:v>
                </c:pt>
                <c:pt idx="2">
                  <c:v>11</c:v>
                </c:pt>
                <c:pt idx="3">
                  <c:v>13</c:v>
                </c:pt>
                <c:pt idx="4">
                  <c:v>18</c:v>
                </c:pt>
                <c:pt idx="5">
                  <c:v>11</c:v>
                </c:pt>
                <c:pt idx="6">
                  <c:v>9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</c:ser>
        <c:axId val="58966016"/>
        <c:axId val="58967552"/>
      </c:barChart>
      <c:catAx>
        <c:axId val="589660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58967552"/>
        <c:crosses val="autoZero"/>
        <c:auto val="1"/>
        <c:lblAlgn val="ctr"/>
        <c:lblOffset val="100"/>
      </c:catAx>
      <c:valAx>
        <c:axId val="58967552"/>
        <c:scaling>
          <c:orientation val="minMax"/>
          <c:max val="50"/>
        </c:scaling>
        <c:delete val="1"/>
        <c:axPos val="l"/>
        <c:numFmt formatCode="General" sourceLinked="1"/>
        <c:tickLblPos val="none"/>
        <c:crossAx val="58966016"/>
        <c:crosses val="autoZero"/>
        <c:crossBetween val="between"/>
        <c:majorUnit val="10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MENSUAL!$N$172</c:f>
              <c:strCache>
                <c:ptCount val="1"/>
                <c:pt idx="0">
                  <c:v>ALCANCE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MENSUAL!$O$172:$R$172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MENSUAL!$N$173</c:f>
              <c:strCache>
                <c:ptCount val="1"/>
                <c:pt idx="0">
                  <c:v>ATROPELLO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MENSUAL!$O$173:$R$173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MENSUAL!$N$174</c:f>
              <c:strCache>
                <c:ptCount val="1"/>
                <c:pt idx="0">
                  <c:v>CRUCERO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MENSUAL!$O$174:$R$174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MENSUAL!$N$175</c:f>
              <c:strCache>
                <c:ptCount val="1"/>
                <c:pt idx="0">
                  <c:v>DIVERSO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MENSUAL!$O$175:$R$175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MENSUAL!$N$176</c:f>
              <c:strCache>
                <c:ptCount val="1"/>
                <c:pt idx="0">
                  <c:v>ESTRELLAMIENTO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MENSUAL!$O$176:$R$176</c:f>
              <c:numCache>
                <c:formatCode>General</c:formatCode>
                <c:ptCount val="4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MENSUAL!$N$177</c:f>
              <c:strCache>
                <c:ptCount val="1"/>
                <c:pt idx="0">
                  <c:v>FRONTAL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MENSUAL!$O$177:$R$177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MENSUAL!$N$178</c:f>
              <c:strCache>
                <c:ptCount val="1"/>
                <c:pt idx="0">
                  <c:v>LATERAL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MENSUAL!$O$178:$R$178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MENSUAL!$N$179</c:f>
              <c:strCache>
                <c:ptCount val="1"/>
                <c:pt idx="0">
                  <c:v>SALIDA DE CAMINO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MENSUAL!$O$179:$R$179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MENSUAL!$N$180</c:f>
              <c:strCache>
                <c:ptCount val="1"/>
                <c:pt idx="0">
                  <c:v>VOLCADURA</c:v>
                </c:pt>
              </c:strCache>
            </c:strRef>
          </c:tx>
          <c:dLbls>
            <c:showVal val="1"/>
          </c:dLbls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MENSUAL!$O$180:$R$180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MENSUAL!$N$181</c:f>
              <c:strCache>
                <c:ptCount val="1"/>
                <c:pt idx="0">
                  <c:v>CAIDA DE PERSONA</c:v>
                </c:pt>
              </c:strCache>
            </c:strRef>
          </c:tx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MENSUAL!$O$181:$R$181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MENSUAL!$N$182</c:f>
              <c:strCache>
                <c:ptCount val="1"/>
                <c:pt idx="0">
                  <c:v>PROYECCIÓN</c:v>
                </c:pt>
              </c:strCache>
            </c:strRef>
          </c:tx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MENSUAL!$O$182:$R$182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MENSUAL!$N$183</c:f>
              <c:strCache>
                <c:ptCount val="1"/>
                <c:pt idx="0">
                  <c:v>MÓVIL DE VEHÍCULO</c:v>
                </c:pt>
              </c:strCache>
            </c:strRef>
          </c:tx>
          <c:cat>
            <c:strRef>
              <c:f>MENSUAL!$O$171:$R$171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MENSUAL!$O$183:$R$183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60535936"/>
        <c:axId val="60537472"/>
      </c:barChart>
      <c:catAx>
        <c:axId val="60535936"/>
        <c:scaling>
          <c:orientation val="minMax"/>
        </c:scaling>
        <c:axPos val="b"/>
        <c:tickLblPos val="nextTo"/>
        <c:crossAx val="60537472"/>
        <c:crosses val="autoZero"/>
        <c:auto val="1"/>
        <c:lblAlgn val="ctr"/>
        <c:lblOffset val="100"/>
      </c:catAx>
      <c:valAx>
        <c:axId val="60537472"/>
        <c:scaling>
          <c:orientation val="minMax"/>
        </c:scaling>
        <c:delete val="1"/>
        <c:axPos val="l"/>
        <c:numFmt formatCode="General" sourceLinked="1"/>
        <c:tickLblPos val="none"/>
        <c:crossAx val="6053593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plotArea>
      <c:layout>
        <c:manualLayout>
          <c:layoutTarget val="inner"/>
          <c:xMode val="edge"/>
          <c:yMode val="edge"/>
          <c:x val="9.9735848526955953E-2"/>
          <c:y val="0"/>
          <c:w val="0.9002641514730445"/>
          <c:h val="0.71106456692913389"/>
        </c:manualLayout>
      </c:layout>
      <c:barChart>
        <c:barDir val="col"/>
        <c:grouping val="clustered"/>
        <c:ser>
          <c:idx val="0"/>
          <c:order val="0"/>
          <c:tx>
            <c:strRef>
              <c:f>MENSUAL!$N$189</c:f>
              <c:strCache>
                <c:ptCount val="1"/>
                <c:pt idx="0">
                  <c:v>SIN DATOS POR HUIDA</c:v>
                </c:pt>
              </c:strCache>
            </c:strRef>
          </c:tx>
          <c:cat>
            <c:strRef>
              <c:f>MENSUAL!$O$188:$R$188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MENSUAL!$O$189:$R$189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MENSUAL!$N$190</c:f>
              <c:strCache>
                <c:ptCount val="1"/>
                <c:pt idx="0">
                  <c:v>EBRIEDAD COMPLETA</c:v>
                </c:pt>
              </c:strCache>
            </c:strRef>
          </c:tx>
          <c:cat>
            <c:strRef>
              <c:f>MENSUAL!$O$188:$R$188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MENSUAL!$O$190:$R$190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MENSUAL!$N$191</c:f>
              <c:strCache>
                <c:ptCount val="1"/>
                <c:pt idx="0">
                  <c:v>EBRIEDAD INCOMPLETA</c:v>
                </c:pt>
              </c:strCache>
            </c:strRef>
          </c:tx>
          <c:cat>
            <c:strRef>
              <c:f>MENSUAL!$O$188:$R$188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MENSUAL!$O$191:$R$191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MENSUAL!$N$192</c:f>
              <c:strCache>
                <c:ptCount val="1"/>
                <c:pt idx="0">
                  <c:v>NO EBRIEDAD</c:v>
                </c:pt>
              </c:strCache>
            </c:strRef>
          </c:tx>
          <c:cat>
            <c:strRef>
              <c:f>MENSUAL!$O$188:$R$188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MENSUAL!$O$192:$R$192</c:f>
              <c:numCache>
                <c:formatCode>General</c:formatCode>
                <c:ptCount val="4"/>
                <c:pt idx="0">
                  <c:v>60</c:v>
                </c:pt>
                <c:pt idx="1">
                  <c:v>12</c:v>
                </c:pt>
                <c:pt idx="2">
                  <c:v>19</c:v>
                </c:pt>
                <c:pt idx="3">
                  <c:v>0</c:v>
                </c:pt>
              </c:numCache>
            </c:numRef>
          </c:val>
        </c:ser>
        <c:overlap val="-20"/>
        <c:axId val="60605952"/>
        <c:axId val="60607488"/>
      </c:barChart>
      <c:catAx>
        <c:axId val="60605952"/>
        <c:scaling>
          <c:orientation val="minMax"/>
        </c:scaling>
        <c:axPos val="b"/>
        <c:majorTickMark val="none"/>
        <c:tickLblPos val="nextTo"/>
        <c:crossAx val="60607488"/>
        <c:crosses val="autoZero"/>
        <c:auto val="1"/>
        <c:lblAlgn val="ctr"/>
        <c:lblOffset val="100"/>
      </c:catAx>
      <c:valAx>
        <c:axId val="60607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605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29/07/2015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Junio 2015</a:t>
            </a:r>
          </a:p>
        </p:txBody>
      </p:sp>
    </p:spTree>
    <p:extLst>
      <p:ext uri="{BB962C8B-B14F-4D97-AF65-F5344CB8AC3E}">
        <p14:creationId xmlns=""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30 DE  JUNIO DE  2015.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mayo clasificadas por rangos de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285728" y="5286380"/>
          <a:ext cx="635798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Junio 2015. Clasificados por tipos de accidentes.</a:t>
            </a:r>
          </a:p>
        </p:txBody>
      </p:sp>
      <p:graphicFrame>
        <p:nvGraphicFramePr>
          <p:cNvPr id="9" name="7 Gráfico"/>
          <p:cNvGraphicFramePr/>
          <p:nvPr/>
        </p:nvGraphicFramePr>
        <p:xfrm>
          <a:off x="0" y="5643570"/>
          <a:ext cx="6858000" cy="350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5 Gráfico"/>
          <p:cNvGraphicFramePr/>
          <p:nvPr/>
        </p:nvGraphicFramePr>
        <p:xfrm>
          <a:off x="0" y="2357422"/>
          <a:ext cx="68580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llegaron a ocasionar hasta 14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y fallecimientos 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7 Gráfico"/>
          <p:cNvGraphicFramePr/>
          <p:nvPr/>
        </p:nvGraphicFramePr>
        <p:xfrm>
          <a:off x="145507" y="1714480"/>
          <a:ext cx="6566985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87 accidentes con 24 lesionados y 0 muerto de 87 accidentes observados en el mes de Junio 2015.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mayo :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1° Arturo B. de la Garza y San Roque.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2° San Mateo y Prolongación Pablo Livas.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3° Carr. Juárez Apodaca y Km. 59.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4° Arturo B. de la Garza y San Mateo.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mgga*</a:t>
            </a:r>
          </a:p>
        </p:txBody>
      </p:sp>
      <p:graphicFrame>
        <p:nvGraphicFramePr>
          <p:cNvPr id="9" name="18 Gráfico"/>
          <p:cNvGraphicFramePr/>
          <p:nvPr/>
        </p:nvGraphicFramePr>
        <p:xfrm>
          <a:off x="250031" y="1571604"/>
          <a:ext cx="6393679" cy="479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79</Words>
  <Application>Microsoft Office PowerPoint</Application>
  <PresentationFormat>Presentación en pantalla (4:3)</PresentationFormat>
  <Paragraphs>71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239</cp:revision>
  <cp:lastPrinted>2013-04-09T01:32:33Z</cp:lastPrinted>
  <dcterms:created xsi:type="dcterms:W3CDTF">2013-05-04T00:53:54Z</dcterms:created>
  <dcterms:modified xsi:type="dcterms:W3CDTF">2015-07-29T14:53:53Z</dcterms:modified>
</cp:coreProperties>
</file>